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2" d="100"/>
          <a:sy n="42" d="100"/>
        </p:scale>
        <p:origin x="72" y="7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nl-NL" smtClean="0"/>
              <a:t>Klik om de stijl te bewerken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nl-NL" smtClean="0"/>
              <a:t>Klik om de stijl te bewerken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nl-NL" smtClean="0"/>
              <a:t>Klik om de stijl te bewerken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nl-NL" smtClean="0"/>
              <a:t>Klik om de stijl te bewerken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nl-NL" smtClean="0"/>
              <a:t>Klik om de stijl te bewerken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3" name="Date Placeholder 2"/>
          <p:cNvSpPr>
            <a:spLocks noGrp="1"/>
          </p:cNvSpPr>
          <p:nvPr>
            <p:ph type="dt" sz="half" idx="10"/>
          </p:nvPr>
        </p:nvSpPr>
        <p:spPr/>
        <p:txBody>
          <a:bodyPr/>
          <a:lstStyle/>
          <a:p>
            <a:fld id="{48A87A34-81AB-432B-8DAE-1953F412C126}" type="datetimeFigureOut">
              <a:rPr lang="en-US" dirty="0"/>
              <a:t>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nl-NL" smtClean="0"/>
              <a:t>Klik om de stijl te bewerken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3" name="Date Placeholder 2"/>
          <p:cNvSpPr>
            <a:spLocks noGrp="1"/>
          </p:cNvSpPr>
          <p:nvPr>
            <p:ph type="dt" sz="half" idx="10"/>
          </p:nvPr>
        </p:nvSpPr>
        <p:spPr/>
        <p:txBody>
          <a:bodyPr/>
          <a:lstStyle/>
          <a:p>
            <a:fld id="{48A87A34-81AB-432B-8DAE-1953F412C126}" type="datetimeFigureOut">
              <a:rPr lang="en-US" dirty="0"/>
              <a:t>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smtClean="0"/>
              <a:t>Klik om de stijl te bewerken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nl-NL" smtClean="0"/>
              <a:t>Klik om de stijl te bewerken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smtClean="0"/>
              <a:t>Klik om de stijl te bewerken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nl-NL" smtClean="0"/>
              <a:t>Klik om de stijl te bewerken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48A87A34-81AB-432B-8DAE-1953F412C126}" type="datetimeFigureOut">
              <a:rPr lang="en-US" dirty="0"/>
              <a:t>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nl-NL" smtClean="0"/>
              <a:t>Klik om de stijl te bewerken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2" name="Content Placeholder 3"/>
          <p:cNvSpPr>
            <a:spLocks noGrp="1"/>
          </p:cNvSpPr>
          <p:nvPr>
            <p:ph sz="quarter" idx="13"/>
          </p:nvPr>
        </p:nvSpPr>
        <p:spPr>
          <a:xfrm>
            <a:off x="913774" y="3051012"/>
            <a:ext cx="5106027" cy="2740187"/>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3" name="Content Placeholder 5"/>
          <p:cNvSpPr>
            <a:spLocks noGrp="1"/>
          </p:cNvSpPr>
          <p:nvPr>
            <p:ph sz="quarter" idx="14"/>
          </p:nvPr>
        </p:nvSpPr>
        <p:spPr>
          <a:xfrm>
            <a:off x="6172200" y="3051012"/>
            <a:ext cx="5105401" cy="2740187"/>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nl-NL" smtClean="0"/>
              <a:t>Klik om de stijl te bewerken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8A87A34-81AB-432B-8DAE-1953F412C126}" type="datetimeFigureOut">
              <a:rPr lang="en-US" dirty="0"/>
              <a:t>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1/7/2017</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51011" y="1300785"/>
            <a:ext cx="9144515" cy="2509213"/>
          </a:xfrm>
        </p:spPr>
        <p:txBody>
          <a:bodyPr/>
          <a:lstStyle/>
          <a:p>
            <a:r>
              <a:rPr lang="nl-NL" dirty="0" smtClean="0"/>
              <a:t>Gebruik betrokkenheidsschaal 2.0</a:t>
            </a:r>
            <a:endParaRPr lang="nl-NL" dirty="0"/>
          </a:p>
        </p:txBody>
      </p:sp>
      <p:sp>
        <p:nvSpPr>
          <p:cNvPr id="3" name="Ondertitel 2"/>
          <p:cNvSpPr>
            <a:spLocks noGrp="1"/>
          </p:cNvSpPr>
          <p:nvPr>
            <p:ph type="subTitle" idx="1"/>
          </p:nvPr>
        </p:nvSpPr>
        <p:spPr/>
        <p:txBody>
          <a:bodyPr/>
          <a:lstStyle/>
          <a:p>
            <a:r>
              <a:rPr lang="nl-NL" dirty="0" smtClean="0"/>
              <a:t>Aanpassingen voor la7, eigen gebruik en ontwikkeling gebruik voor en door anderen</a:t>
            </a:r>
          </a:p>
          <a:p>
            <a:r>
              <a:rPr lang="nl-NL" sz="1800" dirty="0" smtClean="0"/>
              <a:t>Manel van Kessel</a:t>
            </a:r>
            <a:endParaRPr lang="nl-NL" sz="1800" dirty="0"/>
          </a:p>
        </p:txBody>
      </p:sp>
    </p:spTree>
    <p:extLst>
      <p:ext uri="{BB962C8B-B14F-4D97-AF65-F5344CB8AC3E}">
        <p14:creationId xmlns:p14="http://schemas.microsoft.com/office/powerpoint/2010/main" val="4104309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Betrokkenheid</a:t>
            </a:r>
            <a:endParaRPr lang="nl-NL" dirty="0"/>
          </a:p>
        </p:txBody>
      </p:sp>
      <p:sp>
        <p:nvSpPr>
          <p:cNvPr id="3" name="Tijdelijke aanduiding voor inhoud 2"/>
          <p:cNvSpPr>
            <a:spLocks noGrp="1"/>
          </p:cNvSpPr>
          <p:nvPr>
            <p:ph sz="quarter" idx="13"/>
          </p:nvPr>
        </p:nvSpPr>
        <p:spPr/>
        <p:txBody>
          <a:bodyPr/>
          <a:lstStyle/>
          <a:p>
            <a:pPr marL="0" indent="0">
              <a:buNone/>
            </a:pPr>
            <a:r>
              <a:rPr lang="nl-NL" dirty="0" smtClean="0"/>
              <a:t>Omdat Betrokkenheid centraal staat in mijn design, stelde ik mij de volgende vraag: Is betrokkenheid te meten en te scoren?</a:t>
            </a:r>
          </a:p>
          <a:p>
            <a:pPr marL="0" indent="0">
              <a:buNone/>
            </a:pPr>
            <a:r>
              <a:rPr lang="nl-NL" dirty="0" smtClean="0"/>
              <a:t>Het antwoord wat ik daar al snel op kreeg was: </a:t>
            </a:r>
            <a:r>
              <a:rPr lang="nl-NL" b="1" dirty="0" smtClean="0"/>
              <a:t>NEE.</a:t>
            </a:r>
          </a:p>
          <a:p>
            <a:pPr marL="0" indent="0">
              <a:buNone/>
            </a:pPr>
            <a:endParaRPr lang="nl-NL" b="1" dirty="0"/>
          </a:p>
          <a:p>
            <a:pPr marL="0" indent="0">
              <a:buNone/>
            </a:pPr>
            <a:r>
              <a:rPr lang="nl-NL" dirty="0" smtClean="0"/>
              <a:t>Ik dacht daar anders over. Er waren immers wel manieren om betrokkenheid te observeren aan de hand van een aantal handelingen, Die had prof. F. </a:t>
            </a:r>
            <a:r>
              <a:rPr lang="nl-NL" dirty="0" err="1" smtClean="0"/>
              <a:t>Leavers</a:t>
            </a:r>
            <a:r>
              <a:rPr lang="nl-NL" dirty="0" smtClean="0"/>
              <a:t> mij, met wat andere studenten op 21-4-15, zelf uitgelegd. </a:t>
            </a:r>
            <a:endParaRPr lang="nl-NL" dirty="0"/>
          </a:p>
        </p:txBody>
      </p:sp>
    </p:spTree>
    <p:extLst>
      <p:ext uri="{BB962C8B-B14F-4D97-AF65-F5344CB8AC3E}">
        <p14:creationId xmlns:p14="http://schemas.microsoft.com/office/powerpoint/2010/main" val="3957096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betrokkenheidsschaal</a:t>
            </a:r>
            <a:endParaRPr lang="nl-NL" dirty="0"/>
          </a:p>
        </p:txBody>
      </p:sp>
      <p:pic>
        <p:nvPicPr>
          <p:cNvPr id="4" name="Tijdelijke aanduiding voor inhoud 3"/>
          <p:cNvPicPr>
            <a:picLocks noGrp="1" noChangeAspect="1"/>
          </p:cNvPicPr>
          <p:nvPr>
            <p:ph sz="quarter" idx="13"/>
          </p:nvPr>
        </p:nvPicPr>
        <p:blipFill>
          <a:blip r:embed="rId2"/>
          <a:stretch>
            <a:fillRect/>
          </a:stretch>
        </p:blipFill>
        <p:spPr>
          <a:xfrm>
            <a:off x="5666704" y="1699459"/>
            <a:ext cx="6056800" cy="4709927"/>
          </a:xfrm>
          <a:prstGeom prst="rect">
            <a:avLst/>
          </a:prstGeom>
        </p:spPr>
      </p:pic>
      <p:sp>
        <p:nvSpPr>
          <p:cNvPr id="5" name="Tekstvak 4"/>
          <p:cNvSpPr txBox="1"/>
          <p:nvPr/>
        </p:nvSpPr>
        <p:spPr>
          <a:xfrm>
            <a:off x="1120462" y="2369713"/>
            <a:ext cx="4275786" cy="3970318"/>
          </a:xfrm>
          <a:prstGeom prst="rect">
            <a:avLst/>
          </a:prstGeom>
          <a:noFill/>
        </p:spPr>
        <p:txBody>
          <a:bodyPr wrap="square" rtlCol="0">
            <a:spAutoFit/>
          </a:bodyPr>
          <a:lstStyle/>
          <a:p>
            <a:r>
              <a:rPr lang="nl-NL" dirty="0" smtClean="0"/>
              <a:t>De activiteiten de bekend zijn, zijn onder te verdelen in 3 niveaus. </a:t>
            </a:r>
          </a:p>
          <a:p>
            <a:r>
              <a:rPr lang="nl-NL" dirty="0" smtClean="0"/>
              <a:t>Ik heb ze bij elk niveau geplaatst in een overzichtelijk tabel. </a:t>
            </a:r>
          </a:p>
          <a:p>
            <a:endParaRPr lang="nl-NL" dirty="0"/>
          </a:p>
          <a:p>
            <a:r>
              <a:rPr lang="nl-NL" dirty="0" smtClean="0"/>
              <a:t>Nu mist alleen nog het overzichtelijke meetbare voor mij. Wanneer ik een les geef en enkele momenten heb om kinderen te meten, moet dit niet ingewikkeld zijn. Het ideale voor mij was zelfs als ik informatie kon opschrijven en achteraf kon kijken wat die informatie mij vertelde. </a:t>
            </a:r>
            <a:endParaRPr lang="nl-NL" dirty="0"/>
          </a:p>
        </p:txBody>
      </p:sp>
    </p:spTree>
    <p:extLst>
      <p:ext uri="{BB962C8B-B14F-4D97-AF65-F5344CB8AC3E}">
        <p14:creationId xmlns:p14="http://schemas.microsoft.com/office/powerpoint/2010/main" val="120028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Betrokkenheidsschaal 2.0</a:t>
            </a:r>
            <a:endParaRPr lang="nl-NL" dirty="0"/>
          </a:p>
        </p:txBody>
      </p:sp>
      <p:sp>
        <p:nvSpPr>
          <p:cNvPr id="5" name="Tekstvak 4"/>
          <p:cNvSpPr txBox="1"/>
          <p:nvPr/>
        </p:nvSpPr>
        <p:spPr>
          <a:xfrm>
            <a:off x="7002440" y="2026944"/>
            <a:ext cx="4275786" cy="3416320"/>
          </a:xfrm>
          <a:prstGeom prst="rect">
            <a:avLst/>
          </a:prstGeom>
          <a:noFill/>
        </p:spPr>
        <p:txBody>
          <a:bodyPr wrap="square" rtlCol="0">
            <a:spAutoFit/>
          </a:bodyPr>
          <a:lstStyle/>
          <a:p>
            <a:r>
              <a:rPr lang="nl-NL" dirty="0" smtClean="0"/>
              <a:t>Omdat de activiteiten op de originele betrokkenheidsschaal naar mijn idee niet allemaal zonder interpretatie waren, heb ik de activiteiten veranderd. Ik heb een observatielijst gemaakt waaraan ik tijdens een activiteit 5 minuten lang aankruis wat ik zie bij een kind. Zo kan ik na een les erg makkelijk zien of kinderen betrokken zijn. Dit kan natuurlijk ook langer dan 5 minuten.  . </a:t>
            </a:r>
            <a:endParaRPr lang="nl-NL" dirty="0"/>
          </a:p>
        </p:txBody>
      </p:sp>
      <p:pic>
        <p:nvPicPr>
          <p:cNvPr id="6" name="Afbeelding 5"/>
          <p:cNvPicPr>
            <a:picLocks noChangeAspect="1"/>
          </p:cNvPicPr>
          <p:nvPr/>
        </p:nvPicPr>
        <p:blipFill>
          <a:blip r:embed="rId2"/>
          <a:stretch>
            <a:fillRect/>
          </a:stretch>
        </p:blipFill>
        <p:spPr>
          <a:xfrm>
            <a:off x="913775" y="1666054"/>
            <a:ext cx="4972744" cy="4887007"/>
          </a:xfrm>
          <a:prstGeom prst="rect">
            <a:avLst/>
          </a:prstGeom>
        </p:spPr>
      </p:pic>
    </p:spTree>
    <p:extLst>
      <p:ext uri="{BB962C8B-B14F-4D97-AF65-F5344CB8AC3E}">
        <p14:creationId xmlns:p14="http://schemas.microsoft.com/office/powerpoint/2010/main" val="235691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Uitkomst</a:t>
            </a:r>
            <a:endParaRPr lang="nl-NL" dirty="0"/>
          </a:p>
        </p:txBody>
      </p:sp>
      <p:sp>
        <p:nvSpPr>
          <p:cNvPr id="4" name="Tekstvak 3"/>
          <p:cNvSpPr txBox="1"/>
          <p:nvPr/>
        </p:nvSpPr>
        <p:spPr>
          <a:xfrm>
            <a:off x="913775" y="2011680"/>
            <a:ext cx="4888543" cy="2862322"/>
          </a:xfrm>
          <a:prstGeom prst="rect">
            <a:avLst/>
          </a:prstGeom>
          <a:noFill/>
        </p:spPr>
        <p:txBody>
          <a:bodyPr wrap="square" rtlCol="0">
            <a:spAutoFit/>
          </a:bodyPr>
          <a:lstStyle/>
          <a:p>
            <a:r>
              <a:rPr lang="nl-NL" dirty="0" smtClean="0"/>
              <a:t>Op deze manier was het erg makkelijk om  achteraf te zien hoe betrokken kinderen waren. Nu kunnen ze nooit allemaal volledig een 5 scoren, maar als de meerderheid score 1 t/m 3 had, was dat te laag. En moest ik iets veranderen aan mijn les. Zo ging ik in gesprek met leerlingen en vroeg waar ik voor kon zorgen om de les interessant te maken zodat ze graag wilden leren. </a:t>
            </a:r>
          </a:p>
        </p:txBody>
      </p:sp>
    </p:spTree>
    <p:extLst>
      <p:ext uri="{BB962C8B-B14F-4D97-AF65-F5344CB8AC3E}">
        <p14:creationId xmlns:p14="http://schemas.microsoft.com/office/powerpoint/2010/main" val="1881754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Gebruik collega(s)</a:t>
            </a:r>
            <a:endParaRPr lang="nl-NL" dirty="0"/>
          </a:p>
        </p:txBody>
      </p:sp>
      <p:sp>
        <p:nvSpPr>
          <p:cNvPr id="3" name="Tijdelijke aanduiding voor inhoud 2"/>
          <p:cNvSpPr>
            <a:spLocks noGrp="1"/>
          </p:cNvSpPr>
          <p:nvPr>
            <p:ph sz="quarter" idx="13"/>
          </p:nvPr>
        </p:nvSpPr>
        <p:spPr/>
        <p:txBody>
          <a:bodyPr/>
          <a:lstStyle/>
          <a:p>
            <a:r>
              <a:rPr lang="nl-NL" dirty="0" smtClean="0"/>
              <a:t>De betrokkenheidsschaal is zo makkelijker te gebruiken door anderen</a:t>
            </a:r>
          </a:p>
          <a:p>
            <a:r>
              <a:rPr lang="nl-NL" dirty="0" smtClean="0"/>
              <a:t>Je kunt zo overzichtelijk zien wat er in je les heeft afgespeeld, en hoeft niet alles tegelijk te doen. De resultaten zijn later makkelijk te gebruiken</a:t>
            </a:r>
          </a:p>
          <a:p>
            <a:r>
              <a:rPr lang="nl-NL" dirty="0" smtClean="0"/>
              <a:t>Je kunt, wanneer meerdere collega’s hem gebruiken, ze naast elkaar leggen en de resultaten bespreken. </a:t>
            </a:r>
          </a:p>
        </p:txBody>
      </p:sp>
    </p:spTree>
    <p:extLst>
      <p:ext uri="{BB962C8B-B14F-4D97-AF65-F5344CB8AC3E}">
        <p14:creationId xmlns:p14="http://schemas.microsoft.com/office/powerpoint/2010/main" val="1955651243"/>
      </p:ext>
    </p:extLst>
  </p:cSld>
  <p:clrMapOvr>
    <a:masterClrMapping/>
  </p:clrMapOvr>
</p:sld>
</file>

<file path=ppt/theme/theme1.xml><?xml version="1.0" encoding="utf-8"?>
<a:theme xmlns:a="http://schemas.openxmlformats.org/drawingml/2006/main" name="Druppel">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Druppel</Template>
  <TotalTime>490</TotalTime>
  <Words>380</Words>
  <Application>Microsoft Office PowerPoint</Application>
  <PresentationFormat>Breedbeeld</PresentationFormat>
  <Paragraphs>21</Paragraphs>
  <Slides>6</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6</vt:i4>
      </vt:variant>
    </vt:vector>
  </HeadingPairs>
  <TitlesOfParts>
    <vt:vector size="9" baseType="lpstr">
      <vt:lpstr>Arial</vt:lpstr>
      <vt:lpstr>Tw Cen MT</vt:lpstr>
      <vt:lpstr>Druppel</vt:lpstr>
      <vt:lpstr>Gebruik betrokkenheidsschaal 2.0</vt:lpstr>
      <vt:lpstr>Betrokkenheid</vt:lpstr>
      <vt:lpstr>betrokkenheidsschaal</vt:lpstr>
      <vt:lpstr>Betrokkenheidsschaal 2.0</vt:lpstr>
      <vt:lpstr>Uitkomst</vt:lpstr>
      <vt:lpstr>Gebruik collega(s)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Gebruik betrokkenheidsschaal 2.0</dc:title>
  <dc:creator>Manel .</dc:creator>
  <cp:lastModifiedBy>Manel .</cp:lastModifiedBy>
  <cp:revision>6</cp:revision>
  <dcterms:created xsi:type="dcterms:W3CDTF">2017-01-07T10:33:55Z</dcterms:created>
  <dcterms:modified xsi:type="dcterms:W3CDTF">2017-01-07T18:44:23Z</dcterms:modified>
</cp:coreProperties>
</file>